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99" r:id="rId4"/>
    <p:sldId id="301" r:id="rId5"/>
    <p:sldId id="302" r:id="rId6"/>
    <p:sldId id="300" r:id="rId7"/>
    <p:sldId id="303" r:id="rId8"/>
    <p:sldId id="304" r:id="rId9"/>
    <p:sldId id="305" r:id="rId10"/>
    <p:sldId id="306" r:id="rId11"/>
    <p:sldId id="307" r:id="rId12"/>
    <p:sldId id="308" r:id="rId13"/>
    <p:sldId id="269" r:id="rId14"/>
    <p:sldId id="309" r:id="rId15"/>
    <p:sldId id="313" r:id="rId16"/>
    <p:sldId id="314" r:id="rId17"/>
    <p:sldId id="310" r:id="rId18"/>
    <p:sldId id="311" r:id="rId19"/>
    <p:sldId id="312" r:id="rId20"/>
    <p:sldId id="261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3621"/>
    <a:srgbClr val="375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77834" autoAdjust="0"/>
  </p:normalViewPr>
  <p:slideViewPr>
    <p:cSldViewPr snapToGrid="0">
      <p:cViewPr varScale="1">
        <p:scale>
          <a:sx n="52" d="100"/>
          <a:sy n="52" d="100"/>
        </p:scale>
        <p:origin x="1224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26E8D-86B6-4668-9FFE-320EEDC56EC3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0838D-9073-4D81-B206-271B80D3F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8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63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8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20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81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Work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14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Work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83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Work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8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Work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0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Work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04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Work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5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Work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7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53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07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0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74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13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8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55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31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0838D-9073-4D81-B206-271B80D3FB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6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9818-167B-509F-8361-0FE877CA2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AE412-C7F5-ED64-AE08-DDBCE1B5B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AA1A5-96B0-2EC2-740D-DDEE8613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9D6A-551E-8348-3CE5-B784274B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C95AF-1B87-F7A5-A97A-6E6F01FE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4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251B-66E3-39E3-26E6-24D411D2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D3FB3-C786-C3C6-0EB9-C68609B20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F4F31-03C7-F735-A0A5-25931303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A3E54-2A0B-0C21-FF39-FD71227C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D6F9-7864-DCA3-634E-68031FCE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4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999129-1D82-AB20-E18F-5D82187C9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45F53-AA91-419C-632D-673807EE4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A0506-6CA9-E2CC-463B-D28446EB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10898-6BCA-F52D-3A44-3747DE87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3DF3-A658-1CD6-6888-B1760BF4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6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75E4-121B-B732-4925-DAA7F8C5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580C4-C16C-56B4-90F5-1210347C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5E56E-14A0-D1FF-C205-EB556E9E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03F4-9CD7-A5B5-F266-F9109646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60DE-FA9D-D256-A9E7-015F5BEE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9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365B-8157-1C48-0C67-BBCD6FC89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14FAC-183D-86DB-883B-4CF2542A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6183-781B-47C6-E10E-9F7A81EB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8C69C-355D-EFB8-3030-AB0FAB358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8C86C-6F22-65C6-2C74-8A75D10C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73D2-8F0D-2001-0C1D-38406D8A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8E135-7388-24E2-7F17-A4295D0FB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C75D0-B955-D55D-5BA2-87C21BF2A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3AF31-F9AB-2BC2-F2F4-070CF0E4E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9CE16-DE41-249B-FAC4-8DC152D8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3D2DC-81BD-5F88-D241-958659C22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1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27C1-8441-45E2-5BD0-B1535C5D8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F0618-95E8-B8D5-7C59-9CC578A86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45C41-EFEC-6503-4657-C9C9C875B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6AEEC-C361-0BF3-04EE-AA4C62DC7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9B8B5-A7BD-3183-3210-0CAFD4A2F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6A987-85E3-FBB7-ADEA-334E81EA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67FBD-3CAB-518F-3856-329AE55F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3AF03-FF12-C746-00E0-D7D15467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8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9210-8A4A-94CC-036C-2B32CE1E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B9AFF-B35D-5EA5-2552-8490778F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ECA22-35E4-80E9-30B5-3FBF99DD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35AF4-AC27-E77C-B6CE-D48A3C4C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8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23F28-92EE-BB9E-CD4C-1471A05D1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B466B-C864-B318-5120-EFD4A305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1E44B-1F37-022F-76B9-081640AB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3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719E-FBBA-831A-2325-B2E279D0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7A42-F1EA-1F22-74E2-38917DE45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F6C30-0BDC-9EFE-09B8-080D40665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A06DF-D84D-14FE-09FB-22501F69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A3062-71AA-59D7-92D1-58728162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15084-B9C6-3AAD-8C1C-00450A4A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5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35F9-0659-0E05-8E48-027545A40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C7602-F7E7-2F60-B2B0-DAF576B7F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4294E-D41B-845C-3328-94152C207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315CB-477F-7BDA-FCDE-4CA82981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D066B-20DC-E19E-3BD2-09696EA1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69039-24B4-1711-38CD-FC30BD01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4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5EA72-2462-25F4-12BE-A8A9616A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4C3D9-0145-0677-5FAC-087411197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A8257-79D5-1266-7AC3-CF914394E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C8A27-4A09-4CEE-9889-14566A0C6197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996DB-B727-530B-E9ED-44A2889AB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FAEAD-D2C9-87D5-01A1-0011128B0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4A9D-5317-475E-9FE5-0D610FDF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8902-47EF-406C-1338-F321DF6EE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23996"/>
            <a:ext cx="10546080" cy="2387600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IBM Plex Sans" panose="020B0503050203000203" pitchFamily="34" charset="0"/>
              </a:rPr>
              <a:t>GEO-AI Challenge for Cropland Mapping by ITU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FE005-E1AA-70CB-7556-FB0D79BB5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1834" y="3945601"/>
            <a:ext cx="9144000" cy="2387600"/>
          </a:xfrm>
        </p:spPr>
        <p:txBody>
          <a:bodyPr>
            <a:normAutofit/>
          </a:bodyPr>
          <a:lstStyle/>
          <a:p>
            <a:endParaRPr lang="en-US" sz="3600" b="1" i="0" dirty="0">
              <a:solidFill>
                <a:srgbClr val="333333"/>
              </a:solidFill>
              <a:effectLst/>
              <a:latin typeface="WorkSans"/>
            </a:endParaRPr>
          </a:p>
          <a:p>
            <a:r>
              <a:rPr lang="en-US" sz="3200" b="1" dirty="0">
                <a:solidFill>
                  <a:srgbClr val="333333"/>
                </a:solidFill>
                <a:latin typeface="WorkSans"/>
              </a:rPr>
              <a:t>Mohammad Alasawedah</a:t>
            </a:r>
          </a:p>
        </p:txBody>
      </p:sp>
    </p:spTree>
    <p:extLst>
      <p:ext uri="{BB962C8B-B14F-4D97-AF65-F5344CB8AC3E}">
        <p14:creationId xmlns:p14="http://schemas.microsoft.com/office/powerpoint/2010/main" val="607096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55" y="580450"/>
            <a:ext cx="9573991" cy="104115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WorkSans"/>
              </a:rPr>
              <a:t>Data Exploration – </a:t>
            </a:r>
            <a:r>
              <a:rPr lang="en-US" sz="3200" dirty="0">
                <a:solidFill>
                  <a:srgbClr val="000000"/>
                </a:solidFill>
                <a:latin typeface="WorkSans"/>
              </a:rPr>
              <a:t>Timeseries data</a:t>
            </a:r>
          </a:p>
        </p:txBody>
      </p:sp>
      <p:pic>
        <p:nvPicPr>
          <p:cNvPr id="5" name="Picture 4" descr="A graph of a graph showing the time series plot&#10;&#10;Description automatically generated with medium confidence">
            <a:extLst>
              <a:ext uri="{FF2B5EF4-FFF2-40B4-BE49-F238E27FC236}">
                <a16:creationId xmlns:a16="http://schemas.microsoft.com/office/drawing/2014/main" id="{59036D96-ADFF-A9FF-12C2-CFEB5225B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69" y="162160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2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55" y="580450"/>
            <a:ext cx="9573991" cy="104115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WorkSans"/>
              </a:rPr>
              <a:t>Data Exploration – </a:t>
            </a:r>
            <a:r>
              <a:rPr lang="en-US" sz="3200" dirty="0">
                <a:solidFill>
                  <a:srgbClr val="000000"/>
                </a:solidFill>
                <a:latin typeface="WorkSans"/>
              </a:rPr>
              <a:t>Timeseries data</a:t>
            </a:r>
          </a:p>
        </p:txBody>
      </p:sp>
      <p:pic>
        <p:nvPicPr>
          <p:cNvPr id="4" name="Picture 3" descr="A graph of a graph showing the amount of soil moisture and the amount of water&#10;&#10;Description automatically generated with medium confidence">
            <a:extLst>
              <a:ext uri="{FF2B5EF4-FFF2-40B4-BE49-F238E27FC236}">
                <a16:creationId xmlns:a16="http://schemas.microsoft.com/office/drawing/2014/main" id="{BF247932-DF95-6DD7-A4D1-49295C0AA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05" y="175167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3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55" y="580450"/>
            <a:ext cx="9573991" cy="104115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WorkSans"/>
              </a:rPr>
              <a:t>Data Exploration – </a:t>
            </a:r>
            <a:r>
              <a:rPr lang="en-US" sz="3200" dirty="0">
                <a:solidFill>
                  <a:srgbClr val="000000"/>
                </a:solidFill>
                <a:latin typeface="WorkSans"/>
              </a:rPr>
              <a:t>Timeseries data</a:t>
            </a:r>
          </a:p>
        </p:txBody>
      </p:sp>
      <p:pic>
        <p:nvPicPr>
          <p:cNvPr id="4" name="Picture 3" descr="A graph of a number of different types of soil moisture&#10;&#10;Description automatically generated with medium confidence">
            <a:extLst>
              <a:ext uri="{FF2B5EF4-FFF2-40B4-BE49-F238E27FC236}">
                <a16:creationId xmlns:a16="http://schemas.microsoft.com/office/drawing/2014/main" id="{576F73EA-6625-7D84-8AE1-44382824C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68" y="169625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19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24" y="163785"/>
            <a:ext cx="9573991" cy="104115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WorkSans"/>
              </a:rPr>
              <a:t>Methodology</a:t>
            </a:r>
            <a:endParaRPr lang="en-US" sz="3200" dirty="0">
              <a:solidFill>
                <a:srgbClr val="000000"/>
              </a:solidFill>
              <a:latin typeface="Work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9AC1F-778A-9D80-347F-DD62921C8EBD}"/>
              </a:ext>
            </a:extLst>
          </p:cNvPr>
          <p:cNvSpPr/>
          <p:nvPr/>
        </p:nvSpPr>
        <p:spPr>
          <a:xfrm>
            <a:off x="437677" y="2908423"/>
            <a:ext cx="1806760" cy="1041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0C0048-B044-26D7-D570-B1D8CB8F5723}"/>
              </a:ext>
            </a:extLst>
          </p:cNvPr>
          <p:cNvSpPr/>
          <p:nvPr/>
        </p:nvSpPr>
        <p:spPr>
          <a:xfrm>
            <a:off x="7235505" y="4164256"/>
            <a:ext cx="2438400" cy="1041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Timeseries Models </a:t>
            </a:r>
          </a:p>
          <a:p>
            <a:pPr algn="ctr"/>
            <a:r>
              <a:rPr lang="en-US" dirty="0" err="1"/>
              <a:t>InceptionTime</a:t>
            </a:r>
            <a:r>
              <a:rPr lang="en-US" dirty="0"/>
              <a:t>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9B829D-B91B-BA6D-1BCE-CAE4C22E5586}"/>
              </a:ext>
            </a:extLst>
          </p:cNvPr>
          <p:cNvSpPr/>
          <p:nvPr/>
        </p:nvSpPr>
        <p:spPr>
          <a:xfrm>
            <a:off x="3582657" y="1652590"/>
            <a:ext cx="2642652" cy="1041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Restructure into 2-D Dataset </a:t>
            </a:r>
          </a:p>
          <a:p>
            <a:pPr algn="ctr"/>
            <a:r>
              <a:rPr lang="en-US" dirty="0"/>
              <a:t>(samples, features)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9CCE4-C58C-36B3-2EC7-9F68E3A1D052}"/>
              </a:ext>
            </a:extLst>
          </p:cNvPr>
          <p:cNvSpPr/>
          <p:nvPr/>
        </p:nvSpPr>
        <p:spPr>
          <a:xfrm>
            <a:off x="3582657" y="4164256"/>
            <a:ext cx="2642652" cy="1041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Restructure into 3-D Dataset </a:t>
            </a:r>
          </a:p>
          <a:p>
            <a:pPr algn="ctr"/>
            <a:r>
              <a:rPr lang="en-US" dirty="0"/>
              <a:t>(samples, features, times)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93AD47-58C0-BF87-AAC1-4DB2BAF265BD}"/>
              </a:ext>
            </a:extLst>
          </p:cNvPr>
          <p:cNvSpPr/>
          <p:nvPr/>
        </p:nvSpPr>
        <p:spPr>
          <a:xfrm>
            <a:off x="7235505" y="1652589"/>
            <a:ext cx="2438400" cy="1041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Ensemble Tree-based Models </a:t>
            </a:r>
          </a:p>
          <a:p>
            <a:pPr algn="ctr"/>
            <a:r>
              <a:rPr lang="en-US" dirty="0"/>
              <a:t>LGBM &amp; CatBoost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521A896-A67F-A6CC-4064-CE46F6D5B9F8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244437" y="2173167"/>
            <a:ext cx="1338220" cy="1255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5280D07-77B0-F917-4D5C-2908E4BE5A08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244437" y="3429000"/>
            <a:ext cx="1338220" cy="1255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61C8E2-AE51-0792-CCE6-39782809A4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6225309" y="2173166"/>
            <a:ext cx="10101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42AAE1-AE1F-24B5-9B57-F0F33EC28089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6225309" y="4684833"/>
            <a:ext cx="1010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05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32" y="734537"/>
            <a:ext cx="9573991" cy="104115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+mn-lt"/>
              </a:rPr>
              <a:t>Results - Accuracy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9457A9E-D0AE-8597-4EAC-1B8928904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580667"/>
              </p:ext>
            </p:extLst>
          </p:nvPr>
        </p:nvGraphicFramePr>
        <p:xfrm>
          <a:off x="1514764" y="3369210"/>
          <a:ext cx="900545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091">
                  <a:extLst>
                    <a:ext uri="{9D8B030D-6E8A-4147-A177-3AD203B41FA5}">
                      <a16:colId xmlns:a16="http://schemas.microsoft.com/office/drawing/2014/main" val="2556824823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4225204096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3911425544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1405971525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1888977546"/>
                    </a:ext>
                  </a:extLst>
                </a:gridCol>
              </a:tblGrid>
              <a:tr h="342515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Ensemble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InceptionTime</a:t>
                      </a:r>
                      <a:r>
                        <a:rPr lang="en-US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32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Afghanistan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79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34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32" y="734537"/>
            <a:ext cx="9573991" cy="104115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+mn-lt"/>
              </a:rPr>
              <a:t>Results - Accuracy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9457A9E-D0AE-8597-4EAC-1B8928904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597414"/>
              </p:ext>
            </p:extLst>
          </p:nvPr>
        </p:nvGraphicFramePr>
        <p:xfrm>
          <a:off x="1514764" y="3369210"/>
          <a:ext cx="9005455" cy="1515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091">
                  <a:extLst>
                    <a:ext uri="{9D8B030D-6E8A-4147-A177-3AD203B41FA5}">
                      <a16:colId xmlns:a16="http://schemas.microsoft.com/office/drawing/2014/main" val="2556824823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4225204096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3911425544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1405971525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1888977546"/>
                    </a:ext>
                  </a:extLst>
                </a:gridCol>
              </a:tblGrid>
              <a:tr h="342515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Ensemble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InceptionTime</a:t>
                      </a:r>
                      <a:r>
                        <a:rPr lang="en-US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32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Afghanistan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79995"/>
                  </a:ext>
                </a:extLst>
              </a:tr>
              <a:tr h="504613">
                <a:tc>
                  <a:txBody>
                    <a:bodyPr/>
                    <a:lstStyle/>
                    <a:p>
                      <a:r>
                        <a:rPr lang="en-US" dirty="0"/>
                        <a:t>Sudan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471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49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32" y="734537"/>
            <a:ext cx="9573991" cy="104115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+mn-lt"/>
              </a:rPr>
              <a:t>Results - Accuracy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9457A9E-D0AE-8597-4EAC-1B8928904AF9}"/>
              </a:ext>
            </a:extLst>
          </p:cNvPr>
          <p:cNvGraphicFramePr>
            <a:graphicFrameLocks noGrp="1"/>
          </p:cNvGraphicFramePr>
          <p:nvPr/>
        </p:nvGraphicFramePr>
        <p:xfrm>
          <a:off x="1514764" y="3369210"/>
          <a:ext cx="9005455" cy="1886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091">
                  <a:extLst>
                    <a:ext uri="{9D8B030D-6E8A-4147-A177-3AD203B41FA5}">
                      <a16:colId xmlns:a16="http://schemas.microsoft.com/office/drawing/2014/main" val="2556824823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4225204096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3911425544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1405971525"/>
                    </a:ext>
                  </a:extLst>
                </a:gridCol>
                <a:gridCol w="1801091">
                  <a:extLst>
                    <a:ext uri="{9D8B030D-6E8A-4147-A177-3AD203B41FA5}">
                      <a16:colId xmlns:a16="http://schemas.microsoft.com/office/drawing/2014/main" val="1888977546"/>
                    </a:ext>
                  </a:extLst>
                </a:gridCol>
              </a:tblGrid>
              <a:tr h="342515">
                <a:tc>
                  <a:txBody>
                    <a:bodyPr/>
                    <a:lstStyle/>
                    <a:p>
                      <a:r>
                        <a:rPr lang="en-US" dirty="0"/>
                        <a:t>AOI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Ensemble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InceptionTime</a:t>
                      </a:r>
                      <a:r>
                        <a:rPr lang="en-US" dirty="0"/>
                        <a:t>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32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Afghanistan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079995"/>
                  </a:ext>
                </a:extLst>
              </a:tr>
              <a:tr h="504613">
                <a:tc>
                  <a:txBody>
                    <a:bodyPr/>
                    <a:lstStyle/>
                    <a:p>
                      <a:r>
                        <a:rPr lang="en-US" dirty="0"/>
                        <a:t>Sudan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471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2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56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32" y="734537"/>
            <a:ext cx="9573991" cy="104115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+mn-lt"/>
              </a:rPr>
              <a:t>Results – Feature Importance</a:t>
            </a:r>
            <a:br>
              <a:rPr lang="en-US" b="1" dirty="0">
                <a:solidFill>
                  <a:srgbClr val="000000"/>
                </a:solidFill>
                <a:latin typeface="+mn-lt"/>
              </a:rPr>
            </a:br>
            <a:r>
              <a:rPr lang="en-US" dirty="0"/>
              <a:t>Afghanistan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A graph showing the number of levels&#10;&#10;Description automatically generated with medium confidence">
            <a:extLst>
              <a:ext uri="{FF2B5EF4-FFF2-40B4-BE49-F238E27FC236}">
                <a16:creationId xmlns:a16="http://schemas.microsoft.com/office/drawing/2014/main" id="{69B227B9-FAE8-CC39-EA95-D7A0C4BF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7588"/>
            <a:ext cx="5553086" cy="3331852"/>
          </a:xfrm>
          <a:prstGeom prst="rect">
            <a:avLst/>
          </a:prstGeom>
        </p:spPr>
      </p:pic>
      <p:pic>
        <p:nvPicPr>
          <p:cNvPr id="6" name="Picture 5" descr="A graph showing a number of colored bars&#10;&#10;Description automatically generated with medium confidence">
            <a:extLst>
              <a:ext uri="{FF2B5EF4-FFF2-40B4-BE49-F238E27FC236}">
                <a16:creationId xmlns:a16="http://schemas.microsoft.com/office/drawing/2014/main" id="{5E819220-0E34-4A7A-483F-993E4D1DC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9" y="2412933"/>
            <a:ext cx="5329381" cy="31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32" y="734537"/>
            <a:ext cx="9573991" cy="104115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+mn-lt"/>
              </a:rPr>
              <a:t>Results – Feature Importance</a:t>
            </a:r>
            <a:br>
              <a:rPr lang="en-US" b="1" dirty="0">
                <a:solidFill>
                  <a:srgbClr val="000000"/>
                </a:solidFill>
                <a:latin typeface="+mn-lt"/>
              </a:rPr>
            </a:br>
            <a:r>
              <a:rPr lang="en-US" dirty="0"/>
              <a:t>Sudan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" name="Picture 9" descr="A graph showing the amount of data&#10;&#10;Description automatically generated with medium confidence">
            <a:extLst>
              <a:ext uri="{FF2B5EF4-FFF2-40B4-BE49-F238E27FC236}">
                <a16:creationId xmlns:a16="http://schemas.microsoft.com/office/drawing/2014/main" id="{2860BB0F-4317-BBB1-9D6E-2DBFF5B27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2164773"/>
            <a:ext cx="6234545" cy="3740727"/>
          </a:xfrm>
          <a:prstGeom prst="rect">
            <a:avLst/>
          </a:prstGeom>
        </p:spPr>
      </p:pic>
      <p:pic>
        <p:nvPicPr>
          <p:cNvPr id="12" name="Picture 11" descr="A graph showing the amount of time&#10;&#10;Description automatically generated with medium confidence">
            <a:extLst>
              <a:ext uri="{FF2B5EF4-FFF2-40B4-BE49-F238E27FC236}">
                <a16:creationId xmlns:a16="http://schemas.microsoft.com/office/drawing/2014/main" id="{D65E59CB-C5FF-6A1E-6396-FD8C44E24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4864"/>
            <a:ext cx="5984394" cy="359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9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32" y="734537"/>
            <a:ext cx="9573991" cy="104115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+mn-lt"/>
              </a:rPr>
              <a:t>Results – Feature Importance</a:t>
            </a:r>
            <a:br>
              <a:rPr lang="en-US" b="1" dirty="0">
                <a:solidFill>
                  <a:srgbClr val="000000"/>
                </a:solidFill>
                <a:latin typeface="+mn-lt"/>
              </a:rPr>
            </a:br>
            <a:r>
              <a:rPr lang="en-US" dirty="0"/>
              <a:t>Iran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" name="Picture 4" descr="A graph showing the number of companies&#10;&#10;Description automatically generated with medium confidence">
            <a:extLst>
              <a:ext uri="{FF2B5EF4-FFF2-40B4-BE49-F238E27FC236}">
                <a16:creationId xmlns:a16="http://schemas.microsoft.com/office/drawing/2014/main" id="{8F1C55BA-89B5-21A0-549D-7E3699255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2" y="2486891"/>
            <a:ext cx="5643418" cy="3386051"/>
          </a:xfrm>
          <a:prstGeom prst="rect">
            <a:avLst/>
          </a:prstGeom>
        </p:spPr>
      </p:pic>
      <p:pic>
        <p:nvPicPr>
          <p:cNvPr id="8" name="Picture 7" descr="A graph showing the number of companies&#10;&#10;Description automatically generated with medium confidence">
            <a:extLst>
              <a:ext uri="{FF2B5EF4-FFF2-40B4-BE49-F238E27FC236}">
                <a16:creationId xmlns:a16="http://schemas.microsoft.com/office/drawing/2014/main" id="{D8CC9A9D-A044-E0BE-6241-B11A2E4A2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18" y="2486891"/>
            <a:ext cx="5742350" cy="344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0BCB4-5713-2612-046C-0422261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WorkSans"/>
              </a:rPr>
              <a:t>Problem Description – </a:t>
            </a:r>
            <a:r>
              <a:rPr lang="en-US" sz="4400" i="0" dirty="0">
                <a:solidFill>
                  <a:srgbClr val="000000"/>
                </a:solidFill>
                <a:effectLst/>
                <a:latin typeface="WorkSans"/>
              </a:rPr>
              <a:t>Objective </a:t>
            </a:r>
            <a:endParaRPr lang="en-US" dirty="0"/>
          </a:p>
        </p:txBody>
      </p:sp>
      <p:pic>
        <p:nvPicPr>
          <p:cNvPr id="1026" name="Picture 2" descr="Earth observation data cubes and satellite image time series analysis">
            <a:extLst>
              <a:ext uri="{FF2B5EF4-FFF2-40B4-BE49-F238E27FC236}">
                <a16:creationId xmlns:a16="http://schemas.microsoft.com/office/drawing/2014/main" id="{9B238280-7A61-03A1-E3DC-B3B3E569F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03" y="2243096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Learning Intro">
            <a:extLst>
              <a:ext uri="{FF2B5EF4-FFF2-40B4-BE49-F238E27FC236}">
                <a16:creationId xmlns:a16="http://schemas.microsoft.com/office/drawing/2014/main" id="{AC706050-D6AC-4166-F7C4-B8BDA7A2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251" y="2350912"/>
            <a:ext cx="3130086" cy="189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20A61-8AD8-CB7A-ECCB-B2D60A08E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237" y="2350912"/>
            <a:ext cx="3052458" cy="1798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F3316-CCD0-E8FE-84C4-60FE311511E2}"/>
              </a:ext>
            </a:extLst>
          </p:cNvPr>
          <p:cNvSpPr txBox="1"/>
          <p:nvPr/>
        </p:nvSpPr>
        <p:spPr>
          <a:xfrm>
            <a:off x="390003" y="4710545"/>
            <a:ext cx="2886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Time-series Satellite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717C4-004C-30DB-33D0-43A184141CE9}"/>
              </a:ext>
            </a:extLst>
          </p:cNvPr>
          <p:cNvSpPr txBox="1"/>
          <p:nvPr/>
        </p:nvSpPr>
        <p:spPr>
          <a:xfrm>
            <a:off x="4929209" y="4710545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AI/ML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3A059-2297-C59B-7A3E-ABBC8BBB1825}"/>
              </a:ext>
            </a:extLst>
          </p:cNvPr>
          <p:cNvSpPr txBox="1"/>
          <p:nvPr/>
        </p:nvSpPr>
        <p:spPr>
          <a:xfrm>
            <a:off x="9451082" y="4719781"/>
            <a:ext cx="169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Crop Mapping</a:t>
            </a:r>
          </a:p>
        </p:txBody>
      </p:sp>
    </p:spTree>
    <p:extLst>
      <p:ext uri="{BB962C8B-B14F-4D97-AF65-F5344CB8AC3E}">
        <p14:creationId xmlns:p14="http://schemas.microsoft.com/office/powerpoint/2010/main" val="90756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F084-0E51-69DE-DB64-DF0337E8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82" y="432957"/>
            <a:ext cx="9573991" cy="1041154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8CDC3-81B7-539D-FBB9-F727AD0820B6}"/>
              </a:ext>
            </a:extLst>
          </p:cNvPr>
          <p:cNvSpPr txBox="1"/>
          <p:nvPr/>
        </p:nvSpPr>
        <p:spPr>
          <a:xfrm>
            <a:off x="478971" y="1951672"/>
            <a:ext cx="97971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Tree-based models with tabular data, outperformed the time-series model (</a:t>
            </a:r>
            <a:r>
              <a:rPr lang="en-US" sz="2000" dirty="0" err="1"/>
              <a:t>InceptionTime</a:t>
            </a:r>
            <a:r>
              <a:rPr lang="en-US" sz="2000" dirty="0"/>
              <a:t>) using 3D data.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sz="2000" dirty="0"/>
              <a:t>longer time series intervals significantly improved cropland mapping accuracy.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The importance of Sentinel-1 data for cropland mapping is higher in winter.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52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900">
              <a:srgbClr val="E9E9E9"/>
            </a:gs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07B95C-350F-7286-2442-54B0C4E36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698" y="415636"/>
            <a:ext cx="9144000" cy="1198481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58268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0BCB4-5713-2612-046C-0422261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WorkSans"/>
              </a:rPr>
              <a:t>Problem Description – </a:t>
            </a:r>
            <a:r>
              <a:rPr lang="en-US" sz="4400" i="0" dirty="0">
                <a:solidFill>
                  <a:srgbClr val="000000"/>
                </a:solidFill>
                <a:effectLst/>
                <a:latin typeface="WorkSans"/>
              </a:rPr>
              <a:t>AOIs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20E7D-AA87-ACD1-F801-C9182FBA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4" y="1717964"/>
            <a:ext cx="5216470" cy="4439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44115-2C20-A34F-1477-8E1468CEA768}"/>
              </a:ext>
            </a:extLst>
          </p:cNvPr>
          <p:cNvSpPr txBox="1"/>
          <p:nvPr/>
        </p:nvSpPr>
        <p:spPr>
          <a:xfrm>
            <a:off x="390003" y="1206245"/>
            <a:ext cx="1514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Afghanistan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D8FF1-B36A-BBFC-3034-99591BB9DA8F}"/>
              </a:ext>
            </a:extLst>
          </p:cNvPr>
          <p:cNvSpPr txBox="1"/>
          <p:nvPr/>
        </p:nvSpPr>
        <p:spPr>
          <a:xfrm>
            <a:off x="6585528" y="3244334"/>
            <a:ext cx="5006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Samples: 500 training &amp; 500 testing </a:t>
            </a:r>
          </a:p>
          <a:p>
            <a:r>
              <a:rPr lang="en-US" b="1" dirty="0"/>
              <a:t>Time interval: April 2022</a:t>
            </a:r>
          </a:p>
        </p:txBody>
      </p:sp>
    </p:spTree>
    <p:extLst>
      <p:ext uri="{BB962C8B-B14F-4D97-AF65-F5344CB8AC3E}">
        <p14:creationId xmlns:p14="http://schemas.microsoft.com/office/powerpoint/2010/main" val="235304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0BCB4-5713-2612-046C-0422261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WorkSans"/>
              </a:rPr>
              <a:t>Problem Description – </a:t>
            </a:r>
            <a:r>
              <a:rPr lang="en-US" sz="4400" i="0" dirty="0">
                <a:solidFill>
                  <a:srgbClr val="000000"/>
                </a:solidFill>
                <a:effectLst/>
                <a:latin typeface="WorkSans"/>
              </a:rPr>
              <a:t>AOIs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4115-2C20-A34F-1477-8E1468CEA768}"/>
              </a:ext>
            </a:extLst>
          </p:cNvPr>
          <p:cNvSpPr txBox="1"/>
          <p:nvPr/>
        </p:nvSpPr>
        <p:spPr>
          <a:xfrm>
            <a:off x="390003" y="1206245"/>
            <a:ext cx="66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Iran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45E24-8531-FCEF-38D7-E8F6F2CA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3" y="1727200"/>
            <a:ext cx="4944625" cy="4440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F6B8A-D625-BF50-2862-63F04E7415CD}"/>
              </a:ext>
            </a:extLst>
          </p:cNvPr>
          <p:cNvSpPr txBox="1"/>
          <p:nvPr/>
        </p:nvSpPr>
        <p:spPr>
          <a:xfrm>
            <a:off x="6326910" y="3235098"/>
            <a:ext cx="5006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Samples: 500 training &amp; 500 testing </a:t>
            </a:r>
          </a:p>
          <a:p>
            <a:r>
              <a:rPr lang="en-US" b="1" dirty="0"/>
              <a:t>Time interval: July 2029 to June 2020</a:t>
            </a:r>
          </a:p>
        </p:txBody>
      </p:sp>
    </p:spTree>
    <p:extLst>
      <p:ext uri="{BB962C8B-B14F-4D97-AF65-F5344CB8AC3E}">
        <p14:creationId xmlns:p14="http://schemas.microsoft.com/office/powerpoint/2010/main" val="44202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0BCB4-5713-2612-046C-0422261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WorkSans"/>
              </a:rPr>
              <a:t>Problem Description – </a:t>
            </a:r>
            <a:r>
              <a:rPr lang="en-US" sz="4400" i="0" dirty="0">
                <a:solidFill>
                  <a:srgbClr val="000000"/>
                </a:solidFill>
                <a:effectLst/>
                <a:latin typeface="WorkSans"/>
              </a:rPr>
              <a:t>AOIs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4115-2C20-A34F-1477-8E1468CEA768}"/>
              </a:ext>
            </a:extLst>
          </p:cNvPr>
          <p:cNvSpPr txBox="1"/>
          <p:nvPr/>
        </p:nvSpPr>
        <p:spPr>
          <a:xfrm>
            <a:off x="390003" y="1094635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Sudan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9A385-6F63-3446-334A-AE0C0B3D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3" y="1539970"/>
            <a:ext cx="5253814" cy="5148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BA212-38CF-C547-BE79-98B30D32CB2C}"/>
              </a:ext>
            </a:extLst>
          </p:cNvPr>
          <p:cNvSpPr txBox="1"/>
          <p:nvPr/>
        </p:nvSpPr>
        <p:spPr>
          <a:xfrm>
            <a:off x="6326910" y="3235098"/>
            <a:ext cx="5006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Samples: 500 training &amp; 500 testing </a:t>
            </a:r>
          </a:p>
          <a:p>
            <a:r>
              <a:rPr lang="en-US" b="1" dirty="0"/>
              <a:t>Time interval: July 2029 to June 2020</a:t>
            </a:r>
          </a:p>
        </p:txBody>
      </p:sp>
    </p:spTree>
    <p:extLst>
      <p:ext uri="{BB962C8B-B14F-4D97-AF65-F5344CB8AC3E}">
        <p14:creationId xmlns:p14="http://schemas.microsoft.com/office/powerpoint/2010/main" val="83024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0BCB4-5713-2612-046C-0422261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WorkSans"/>
              </a:rPr>
              <a:t>Problem Description – </a:t>
            </a:r>
            <a:r>
              <a:rPr lang="en-US" sz="4400" i="0" dirty="0">
                <a:solidFill>
                  <a:srgbClr val="000000"/>
                </a:solidFill>
                <a:effectLst/>
                <a:latin typeface="WorkSans"/>
              </a:rPr>
              <a:t>Datasets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D371A1-AA4F-4F0B-2A50-DED5D04596AB}"/>
              </a:ext>
            </a:extLst>
          </p:cNvPr>
          <p:cNvSpPr/>
          <p:nvPr/>
        </p:nvSpPr>
        <p:spPr>
          <a:xfrm>
            <a:off x="3990108" y="1782617"/>
            <a:ext cx="3066473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4A637F-E01C-7084-9973-8AB35BEC958A}"/>
              </a:ext>
            </a:extLst>
          </p:cNvPr>
          <p:cNvSpPr/>
          <p:nvPr/>
        </p:nvSpPr>
        <p:spPr>
          <a:xfrm>
            <a:off x="1089892" y="3879267"/>
            <a:ext cx="217516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Sentinel-2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C32920-E605-268C-201A-0D588623E55E}"/>
              </a:ext>
            </a:extLst>
          </p:cNvPr>
          <p:cNvSpPr/>
          <p:nvPr/>
        </p:nvSpPr>
        <p:spPr>
          <a:xfrm>
            <a:off x="4435763" y="3856178"/>
            <a:ext cx="217516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Sentinel-1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3204B9-B957-4FB0-E843-FD9D5E0CDCD2}"/>
              </a:ext>
            </a:extLst>
          </p:cNvPr>
          <p:cNvSpPr/>
          <p:nvPr/>
        </p:nvSpPr>
        <p:spPr>
          <a:xfrm>
            <a:off x="8072580" y="3856179"/>
            <a:ext cx="2867891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SMAP Level-4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9B6047-5556-610E-0C67-48AEBFB07319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5523345" y="3108180"/>
            <a:ext cx="0" cy="747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780624A-B105-7F31-2D05-6F0851BC60D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3464867" y="1820788"/>
            <a:ext cx="771087" cy="33458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9B12F94-02DF-D73D-6D5D-DC4F414ED97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7140936" y="1490588"/>
            <a:ext cx="747999" cy="3983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35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0BCB4-5713-2612-046C-0422261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WorkSans"/>
              </a:rPr>
              <a:t>Problem Description – </a:t>
            </a:r>
            <a:r>
              <a:rPr lang="en-US" sz="4400" i="0" dirty="0">
                <a:solidFill>
                  <a:srgbClr val="000000"/>
                </a:solidFill>
                <a:effectLst/>
                <a:latin typeface="WorkSans"/>
              </a:rPr>
              <a:t>Datasets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4A637F-E01C-7084-9973-8AB35BEC958A}"/>
              </a:ext>
            </a:extLst>
          </p:cNvPr>
          <p:cNvSpPr/>
          <p:nvPr/>
        </p:nvSpPr>
        <p:spPr>
          <a:xfrm>
            <a:off x="378692" y="1652535"/>
            <a:ext cx="217516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Sentinel-2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5DF85-CDA1-C2AB-3999-42229F8F4E50}"/>
              </a:ext>
            </a:extLst>
          </p:cNvPr>
          <p:cNvSpPr txBox="1"/>
          <p:nvPr/>
        </p:nvSpPr>
        <p:spPr>
          <a:xfrm>
            <a:off x="378692" y="3537528"/>
            <a:ext cx="9892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optical EO data including various spectral bands: B1, B2, B3, ….</a:t>
            </a:r>
          </a:p>
          <a:p>
            <a:endParaRPr lang="en-US" sz="2400" dirty="0"/>
          </a:p>
          <a:p>
            <a:r>
              <a:rPr lang="en-US" sz="2400" dirty="0"/>
              <a:t>Vegetation Indices: NDVI, BSI, ……….</a:t>
            </a:r>
          </a:p>
        </p:txBody>
      </p:sp>
    </p:spTree>
    <p:extLst>
      <p:ext uri="{BB962C8B-B14F-4D97-AF65-F5344CB8AC3E}">
        <p14:creationId xmlns:p14="http://schemas.microsoft.com/office/powerpoint/2010/main" val="139042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0BCB4-5713-2612-046C-0422261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WorkSans"/>
              </a:rPr>
              <a:t>Problem Description – </a:t>
            </a:r>
            <a:r>
              <a:rPr lang="en-US" sz="4400" i="0" dirty="0">
                <a:solidFill>
                  <a:srgbClr val="000000"/>
                </a:solidFill>
                <a:effectLst/>
                <a:latin typeface="WorkSans"/>
              </a:rPr>
              <a:t>Datasets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4A637F-E01C-7084-9973-8AB35BEC958A}"/>
              </a:ext>
            </a:extLst>
          </p:cNvPr>
          <p:cNvSpPr/>
          <p:nvPr/>
        </p:nvSpPr>
        <p:spPr>
          <a:xfrm>
            <a:off x="378692" y="1652535"/>
            <a:ext cx="217516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Sentinel-1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5DF85-CDA1-C2AB-3999-42229F8F4E50}"/>
              </a:ext>
            </a:extLst>
          </p:cNvPr>
          <p:cNvSpPr txBox="1"/>
          <p:nvPr/>
        </p:nvSpPr>
        <p:spPr>
          <a:xfrm>
            <a:off x="378691" y="3537528"/>
            <a:ext cx="10658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Synthetic Aperture Radar (SAR) has been used due to its ability to penetrate clouds, including polarization bands VV and VH. 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Extract more features like Radar Vegetation Index (RVI). </a:t>
            </a:r>
          </a:p>
        </p:txBody>
      </p:sp>
    </p:spTree>
    <p:extLst>
      <p:ext uri="{BB962C8B-B14F-4D97-AF65-F5344CB8AC3E}">
        <p14:creationId xmlns:p14="http://schemas.microsoft.com/office/powerpoint/2010/main" val="2116014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0BCB4-5713-2612-046C-0422261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WorkSans"/>
              </a:rPr>
              <a:t>Problem Description – </a:t>
            </a:r>
            <a:r>
              <a:rPr lang="en-US" sz="4400" i="0" dirty="0">
                <a:solidFill>
                  <a:srgbClr val="000000"/>
                </a:solidFill>
                <a:effectLst/>
                <a:latin typeface="WorkSans"/>
              </a:rPr>
              <a:t>Datasets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4A637F-E01C-7084-9973-8AB35BEC958A}"/>
              </a:ext>
            </a:extLst>
          </p:cNvPr>
          <p:cNvSpPr/>
          <p:nvPr/>
        </p:nvSpPr>
        <p:spPr>
          <a:xfrm>
            <a:off x="378692" y="1652535"/>
            <a:ext cx="217516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SMAP Level-4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5DF85-CDA1-C2AB-3999-42229F8F4E50}"/>
              </a:ext>
            </a:extLst>
          </p:cNvPr>
          <p:cNvSpPr txBox="1"/>
          <p:nvPr/>
        </p:nvSpPr>
        <p:spPr>
          <a:xfrm>
            <a:off x="378691" y="3537528"/>
            <a:ext cx="10658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SMAP Level-4 (L4) Soil Moisture product, include information about soil moisture on different level: top soil layer, root zone. </a:t>
            </a:r>
          </a:p>
          <a:p>
            <a:endParaRPr lang="en-US" sz="2400" dirty="0"/>
          </a:p>
          <a:p>
            <a:r>
              <a:rPr lang="en-US" sz="2400" dirty="0"/>
              <a:t>Other information like evapotranspiration, and leaf area index. 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33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B81DB28-6799-461B-8EA0-7800BA3B83F2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8324</TotalTime>
  <Words>395</Words>
  <Application>Microsoft Office PowerPoint</Application>
  <PresentationFormat>Widescreen</PresentationFormat>
  <Paragraphs>151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IBM Plex Sans</vt:lpstr>
      <vt:lpstr>WorkSans</vt:lpstr>
      <vt:lpstr>Office Theme</vt:lpstr>
      <vt:lpstr>GEO-AI Challenge for Cropland Mapping by ITU</vt:lpstr>
      <vt:lpstr>Problem Description – Objective </vt:lpstr>
      <vt:lpstr>Problem Description – AOIs</vt:lpstr>
      <vt:lpstr>Problem Description – AOIs</vt:lpstr>
      <vt:lpstr>Problem Description – AOIs</vt:lpstr>
      <vt:lpstr>Problem Description – Datasets</vt:lpstr>
      <vt:lpstr>Problem Description – Datasets</vt:lpstr>
      <vt:lpstr>Problem Description – Datasets</vt:lpstr>
      <vt:lpstr>Problem Description – Datasets</vt:lpstr>
      <vt:lpstr>Data Exploration – Timeseries data</vt:lpstr>
      <vt:lpstr>Data Exploration – Timeseries data</vt:lpstr>
      <vt:lpstr>Data Exploration – Timeseries data</vt:lpstr>
      <vt:lpstr>Methodology</vt:lpstr>
      <vt:lpstr>Results - Accuracy</vt:lpstr>
      <vt:lpstr>Results - Accuracy</vt:lpstr>
      <vt:lpstr>Results - Accuracy</vt:lpstr>
      <vt:lpstr>Results – Feature Importance Afghanistan</vt:lpstr>
      <vt:lpstr>Results – Feature Importance Sudan</vt:lpstr>
      <vt:lpstr>Results – Feature Importance Iran</vt:lpstr>
      <vt:lpstr>CONCLUSION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HYPERVIEW Challenge Seeing beyond the visible</dc:title>
  <dc:creator>Alasawedah Mohammad Hussein</dc:creator>
  <cp:lastModifiedBy>Alasawedah Mohammad Hussein</cp:lastModifiedBy>
  <cp:revision>66</cp:revision>
  <dcterms:created xsi:type="dcterms:W3CDTF">2022-10-06T07:49:36Z</dcterms:created>
  <dcterms:modified xsi:type="dcterms:W3CDTF">2023-11-23T09:42:26Z</dcterms:modified>
</cp:coreProperties>
</file>